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1"/>
  </p:notesMasterIdLst>
  <p:handoutMasterIdLst>
    <p:handoutMasterId r:id="rId32"/>
  </p:handoutMasterIdLst>
  <p:sldIdLst>
    <p:sldId id="523" r:id="rId5"/>
    <p:sldId id="571" r:id="rId6"/>
    <p:sldId id="532" r:id="rId7"/>
    <p:sldId id="568" r:id="rId8"/>
    <p:sldId id="536" r:id="rId9"/>
    <p:sldId id="548" r:id="rId10"/>
    <p:sldId id="534" r:id="rId11"/>
    <p:sldId id="533" r:id="rId12"/>
    <p:sldId id="541" r:id="rId13"/>
    <p:sldId id="539" r:id="rId14"/>
    <p:sldId id="540" r:id="rId15"/>
    <p:sldId id="566" r:id="rId16"/>
    <p:sldId id="567" r:id="rId17"/>
    <p:sldId id="556" r:id="rId18"/>
    <p:sldId id="557" r:id="rId19"/>
    <p:sldId id="558" r:id="rId20"/>
    <p:sldId id="559" r:id="rId21"/>
    <p:sldId id="561" r:id="rId22"/>
    <p:sldId id="570" r:id="rId23"/>
    <p:sldId id="554" r:id="rId24"/>
    <p:sldId id="562" r:id="rId25"/>
    <p:sldId id="563" r:id="rId26"/>
    <p:sldId id="537" r:id="rId27"/>
    <p:sldId id="538" r:id="rId28"/>
    <p:sldId id="565" r:id="rId29"/>
    <p:sldId id="543" r:id="rId3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2" autoAdjust="0"/>
    <p:restoredTop sz="96571" autoAdjust="0"/>
  </p:normalViewPr>
  <p:slideViewPr>
    <p:cSldViewPr snapToGrid="0" showGuides="1">
      <p:cViewPr varScale="1">
        <p:scale>
          <a:sx n="121" d="100"/>
          <a:sy n="121" d="100"/>
        </p:scale>
        <p:origin x="912" y="9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9/1/2021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9/1/2021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dirty="0"/>
          </a:p>
        </p:txBody>
      </p:sp>
    </p:spTree>
    <p:extLst>
      <p:ext uri="{BB962C8B-B14F-4D97-AF65-F5344CB8AC3E}">
        <p14:creationId xmlns:p14="http://schemas.microsoft.com/office/powerpoint/2010/main" val="373142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dirty="0"/>
          </a:p>
        </p:txBody>
      </p:sp>
    </p:spTree>
    <p:extLst>
      <p:ext uri="{BB962C8B-B14F-4D97-AF65-F5344CB8AC3E}">
        <p14:creationId xmlns:p14="http://schemas.microsoft.com/office/powerpoint/2010/main" val="3805979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should reference other presentations at the annual meeting</a:t>
            </a: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dirty="0"/>
          </a:p>
        </p:txBody>
      </p:sp>
    </p:spTree>
    <p:extLst>
      <p:ext uri="{BB962C8B-B14F-4D97-AF65-F5344CB8AC3E}">
        <p14:creationId xmlns:p14="http://schemas.microsoft.com/office/powerpoint/2010/main" val="1276574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dirty="0"/>
          </a:p>
        </p:txBody>
      </p:sp>
    </p:spTree>
    <p:extLst>
      <p:ext uri="{BB962C8B-B14F-4D97-AF65-F5344CB8AC3E}">
        <p14:creationId xmlns:p14="http://schemas.microsoft.com/office/powerpoint/2010/main" val="1677186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dirty="0"/>
          </a:p>
        </p:txBody>
      </p:sp>
    </p:spTree>
    <p:extLst>
      <p:ext uri="{BB962C8B-B14F-4D97-AF65-F5344CB8AC3E}">
        <p14:creationId xmlns:p14="http://schemas.microsoft.com/office/powerpoint/2010/main" val="1002955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docker.com/ci-cd/best-practices/"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655662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ecp-ci.gitlab.io/"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hyperlink" Target="https://docs.gitlab.com/ee/ci/introduction/" TargetMode="External"/><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t>Gregory R. Watson</a:t>
            </a:r>
            <a:r>
              <a:rPr lang="en-US" dirty="0"/>
              <a:t> </a:t>
            </a:r>
            <a:r>
              <a:rPr lang="en-US" sz="2000" dirty="0"/>
              <a:t>(he/him)</a:t>
            </a:r>
            <a:br>
              <a:rPr lang="en-US" sz="2000" u="sng" dirty="0"/>
            </a:br>
            <a:r>
              <a:rPr lang="en-US" sz="2000" dirty="0"/>
              <a:t>Oak Ridge National Laboratory</a:t>
            </a:r>
            <a:endParaRPr lang="en-US" dirty="0"/>
          </a:p>
          <a:p>
            <a:pPr>
              <a:spcBef>
                <a:spcPts val="2800"/>
              </a:spcBef>
            </a:pPr>
            <a:r>
              <a:rPr lang="en-US" sz="2000" dirty="0"/>
              <a:t>Better Scientific </a:t>
            </a:r>
            <a:r>
              <a:rPr lang="en-US" sz="2000"/>
              <a:t>Software tutorial </a:t>
            </a:r>
            <a:r>
              <a:rPr lang="en-US" sz="2000" dirty="0"/>
              <a:t>@ SC21</a:t>
            </a:r>
          </a:p>
          <a:p>
            <a:pPr>
              <a:spcBef>
                <a:spcPts val="2800"/>
              </a:spcBef>
            </a:pPr>
            <a:r>
              <a:rPr lang="en-US" sz="2000" dirty="0"/>
              <a:t>Contributors: David E. Bernholdt (ORNL), Mark C. Miller (LLNL), David M. Rogers (ORNL), James M. </a:t>
            </a:r>
            <a:r>
              <a:rPr lang="en-US" sz="2000" dirty="0" err="1"/>
              <a:t>Willenbring</a:t>
            </a:r>
            <a:r>
              <a:rPr lang="en-US" sz="2000" dirty="0"/>
              <a:t> (SNL)</a:t>
            </a:r>
            <a:endParaRPr lang="en-US" sz="1800" dirty="0"/>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37976" y="2868930"/>
          <a:ext cx="5607806" cy="3662680"/>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sz="1600" dirty="0"/>
                        <a:t>GitHub Actions</a:t>
                      </a:r>
                      <a:br>
                        <a:rPr lang="en-US" sz="1600" dirty="0"/>
                      </a:br>
                      <a:r>
                        <a:rPr lang="en-US" sz="1600" dirty="0"/>
                        <a:t>.</a:t>
                      </a:r>
                      <a:br>
                        <a:rPr lang="en-US" sz="1600" dirty="0"/>
                      </a:br>
                      <a:r>
                        <a:rPr lang="en-US" sz="1600" dirty="0"/>
                        <a:t>.</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1415819693"/>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5944589" y="5658756"/>
            <a:ext cx="587829" cy="629014"/>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034" y="222004"/>
            <a:ext cx="5303180" cy="3128010"/>
          </a:xfrm>
          <a:prstGeom prst="rect">
            <a:avLst/>
          </a:prstGeom>
        </p:spPr>
      </p:pic>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8394" y="3507987"/>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a:t>
            </a:r>
            <a:r>
              <a:rPr lang="en-US" dirty="0" err="1"/>
              <a:t>Github</a:t>
            </a:r>
            <a:r>
              <a:rPr lang="en-US" dirty="0"/>
              <a:t>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spTree>
    <p:extLst>
      <p:ext uri="{BB962C8B-B14F-4D97-AF65-F5344CB8AC3E}">
        <p14:creationId xmlns:p14="http://schemas.microsoft.com/office/powerpoint/2010/main" val="403820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606029" y="1215560"/>
            <a:ext cx="1519968" cy="461665"/>
          </a:xfrm>
          <a:prstGeom prst="rect">
            <a:avLst/>
          </a:prstGeom>
          <a:noFill/>
        </p:spPr>
        <p:txBody>
          <a:bodyPr wrap="none" rtlCol="0">
            <a:spAutoFit/>
          </a:bodyPr>
          <a:lstStyle/>
          <a:p>
            <a:r>
              <a:rPr lang="en-US" sz="2400" dirty="0"/>
              <a:t>Job setup</a:t>
            </a:r>
          </a:p>
        </p:txBody>
      </p:sp>
    </p:spTree>
    <p:extLst>
      <p:ext uri="{BB962C8B-B14F-4D97-AF65-F5344CB8AC3E}">
        <p14:creationId xmlns:p14="http://schemas.microsoft.com/office/powerpoint/2010/main" val="270382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EE012-ED6C-A849-A056-095232E3A39A}"/>
              </a:ext>
            </a:extLst>
          </p:cNvPr>
          <p:cNvSpPr>
            <a:spLocks noGrp="1"/>
          </p:cNvSpPr>
          <p:nvPr>
            <p:ph type="title"/>
          </p:nvPr>
        </p:nvSpPr>
        <p:spPr/>
        <p:txBody>
          <a:bodyPr/>
          <a:lstStyle/>
          <a:p>
            <a:r>
              <a:rPr lang="en-US" dirty="0"/>
              <a:t>Going Further with CI</a:t>
            </a:r>
          </a:p>
        </p:txBody>
      </p:sp>
      <p:pic>
        <p:nvPicPr>
          <p:cNvPr id="2050" name="Picture 2" descr="CI/CD inner and outer loop">
            <a:extLst>
              <a:ext uri="{FF2B5EF4-FFF2-40B4-BE49-F238E27FC236}">
                <a16:creationId xmlns:a16="http://schemas.microsoft.com/office/drawing/2014/main" id="{EFD5BB32-C05E-EE46-88BD-AF1B8E245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83" y="1540272"/>
            <a:ext cx="7399674" cy="38569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A5B973-D75B-2B4C-845E-217EBE7C7024}"/>
              </a:ext>
            </a:extLst>
          </p:cNvPr>
          <p:cNvSpPr/>
          <p:nvPr/>
        </p:nvSpPr>
        <p:spPr>
          <a:xfrm>
            <a:off x="365760" y="5516400"/>
            <a:ext cx="7852352" cy="369332"/>
          </a:xfrm>
          <a:prstGeom prst="rect">
            <a:avLst/>
          </a:prstGeom>
        </p:spPr>
        <p:txBody>
          <a:bodyPr wrap="square">
            <a:spAutoFit/>
          </a:bodyPr>
          <a:lstStyle/>
          <a:p>
            <a:r>
              <a:rPr lang="en-US" dirty="0">
                <a:hlinkClick r:id="rId3"/>
              </a:rPr>
              <a:t>https://</a:t>
            </a:r>
            <a:r>
              <a:rPr lang="en-US" dirty="0" err="1">
                <a:hlinkClick r:id="rId3"/>
              </a:rPr>
              <a:t>docs.docker.com</a:t>
            </a:r>
            <a:r>
              <a:rPr lang="en-US" dirty="0">
                <a:hlinkClick r:id="rId3"/>
              </a:rPr>
              <a:t>/ci-cd/best-practices/</a:t>
            </a:r>
            <a:endParaRPr lang="en-US" dirty="0"/>
          </a:p>
        </p:txBody>
      </p:sp>
      <p:sp>
        <p:nvSpPr>
          <p:cNvPr id="6" name="Content Placeholder 2">
            <a:extLst>
              <a:ext uri="{FF2B5EF4-FFF2-40B4-BE49-F238E27FC236}">
                <a16:creationId xmlns:a16="http://schemas.microsoft.com/office/drawing/2014/main" id="{FFA0D8A5-97BB-FC4D-BF34-F681F64A1E74}"/>
              </a:ext>
            </a:extLst>
          </p:cNvPr>
          <p:cNvSpPr txBox="1">
            <a:spLocks/>
          </p:cNvSpPr>
          <p:nvPr/>
        </p:nvSpPr>
        <p:spPr>
          <a:xfrm>
            <a:off x="7800110" y="1814412"/>
            <a:ext cx="4626610" cy="3856927"/>
          </a:xfrm>
          <a:prstGeom prst="rect">
            <a:avLst/>
          </a:prstGeom>
        </p:spPr>
        <p:txBody>
          <a:bodyPr>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Mirror inner and outer test loops</a:t>
            </a:r>
          </a:p>
          <a:p>
            <a:r>
              <a:rPr lang="en-US" dirty="0"/>
              <a:t>High-level build systems</a:t>
            </a:r>
          </a:p>
          <a:p>
            <a:pPr lvl="1"/>
            <a:r>
              <a:rPr lang="en-US" dirty="0" err="1"/>
              <a:t>Makefile</a:t>
            </a:r>
            <a:endParaRPr lang="en-US" dirty="0"/>
          </a:p>
          <a:p>
            <a:pPr lvl="1"/>
            <a:r>
              <a:rPr lang="en-US" dirty="0" err="1"/>
              <a:t>autoconf</a:t>
            </a:r>
            <a:r>
              <a:rPr lang="en-US" dirty="0"/>
              <a:t> / </a:t>
            </a:r>
            <a:r>
              <a:rPr lang="en-US" dirty="0" err="1"/>
              <a:t>cmake</a:t>
            </a:r>
            <a:endParaRPr lang="en-US" dirty="0"/>
          </a:p>
          <a:p>
            <a:pPr lvl="1"/>
            <a:r>
              <a:rPr lang="en-US" dirty="0" err="1"/>
              <a:t>spack</a:t>
            </a:r>
            <a:r>
              <a:rPr lang="en-US" dirty="0"/>
              <a:t> (</a:t>
            </a:r>
            <a:r>
              <a:rPr lang="en-US" dirty="0" err="1"/>
              <a:t>spack.readthedocs.io</a:t>
            </a:r>
            <a:r>
              <a:rPr lang="en-US" dirty="0"/>
              <a:t>)</a:t>
            </a:r>
          </a:p>
          <a:p>
            <a:pPr lvl="1"/>
            <a:r>
              <a:rPr lang="en-US" dirty="0"/>
              <a:t>containers? (e.g. in e4s-project)</a:t>
            </a:r>
          </a:p>
          <a:p>
            <a:r>
              <a:rPr lang="en-US" dirty="0"/>
              <a:t>Enable caching</a:t>
            </a:r>
          </a:p>
          <a:p>
            <a:pPr lvl="1"/>
            <a:r>
              <a:rPr lang="en-US" dirty="0"/>
              <a:t>uses: actions/cache@v2 (</a:t>
            </a:r>
            <a:r>
              <a:rPr lang="en-US" dirty="0" err="1"/>
              <a:t>github</a:t>
            </a:r>
            <a:r>
              <a:rPr lang="en-US" dirty="0"/>
              <a:t>)</a:t>
            </a:r>
          </a:p>
          <a:p>
            <a:pPr lvl="1"/>
            <a:r>
              <a:rPr lang="en-US" dirty="0"/>
              <a:t>cache: (</a:t>
            </a:r>
            <a:r>
              <a:rPr lang="en-US" dirty="0" err="1"/>
              <a:t>gitlab</a:t>
            </a:r>
            <a:r>
              <a:rPr lang="en-US" dirty="0"/>
              <a:t>)</a:t>
            </a:r>
          </a:p>
          <a:p>
            <a:r>
              <a:rPr lang="en-US" dirty="0"/>
              <a:t>Automate Releases</a:t>
            </a:r>
          </a:p>
        </p:txBody>
      </p:sp>
    </p:spTree>
    <p:extLst>
      <p:ext uri="{BB962C8B-B14F-4D97-AF65-F5344CB8AC3E}">
        <p14:creationId xmlns:p14="http://schemas.microsoft.com/office/powerpoint/2010/main" val="2922321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Gregory R. Watson, Better Scientific Software tutorial, in the International Conference for High-Performance Computing, Networking, Storage, and Analysis (SC21), St. Louis, MO, USA and online, 2021. DOI: </a:t>
            </a:r>
            <a:r>
              <a:rPr lang="en-US" sz="1600" b="1" dirty="0">
                <a:hlinkClick r:id="rId4"/>
              </a:rPr>
              <a:t>10.6084/m9.figshare.16556628</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29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GitHub Actions - Release Automation</a:t>
            </a:r>
          </a:p>
        </p:txBody>
      </p:sp>
      <p:pic>
        <p:nvPicPr>
          <p:cNvPr id="3" name="Picture 2">
            <a:extLst>
              <a:ext uri="{FF2B5EF4-FFF2-40B4-BE49-F238E27FC236}">
                <a16:creationId xmlns:a16="http://schemas.microsoft.com/office/drawing/2014/main" id="{EA403AC3-5AD6-C446-AE90-EF7AE70DD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92" y="947451"/>
            <a:ext cx="6931763" cy="5321148"/>
          </a:xfrm>
          <a:prstGeom prst="rect">
            <a:avLst/>
          </a:prstGeom>
        </p:spPr>
      </p:pic>
      <p:pic>
        <p:nvPicPr>
          <p:cNvPr id="7" name="Picture 6">
            <a:extLst>
              <a:ext uri="{FF2B5EF4-FFF2-40B4-BE49-F238E27FC236}">
                <a16:creationId xmlns:a16="http://schemas.microsoft.com/office/drawing/2014/main" id="{5C8A0052-B922-8546-9161-CC57ABF22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426" y="2655065"/>
            <a:ext cx="6860648" cy="2892234"/>
          </a:xfrm>
          <a:prstGeom prst="rect">
            <a:avLst/>
          </a:prstGeom>
        </p:spPr>
      </p:pic>
    </p:spTree>
    <p:extLst>
      <p:ext uri="{BB962C8B-B14F-4D97-AF65-F5344CB8AC3E}">
        <p14:creationId xmlns:p14="http://schemas.microsoft.com/office/powerpoint/2010/main" val="2125053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Many Alternatives, e.g. </a:t>
            </a:r>
            <a:r>
              <a:rPr lang="en-US" dirty="0" err="1"/>
              <a:t>gitlab</a:t>
            </a:r>
            <a:r>
              <a:rPr lang="en-US" dirty="0"/>
              <a:t>, circle-ci, and Travis CI:</a:t>
            </a:r>
            <a:br>
              <a:rPr lang="en-US" dirty="0"/>
            </a:br>
            <a:endParaRPr lang="en-US" dirty="0"/>
          </a:p>
        </p:txBody>
      </p:sp>
      <p:pic>
        <p:nvPicPr>
          <p:cNvPr id="15" name="Picture 14">
            <a:extLst>
              <a:ext uri="{FF2B5EF4-FFF2-40B4-BE49-F238E27FC236}">
                <a16:creationId xmlns:a16="http://schemas.microsoft.com/office/drawing/2014/main" id="{227D88E3-D69A-A047-A73A-C5360D3DB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36" y="1522737"/>
            <a:ext cx="7723941" cy="3820444"/>
          </a:xfrm>
          <a:prstGeom prst="rect">
            <a:avLst/>
          </a:prstGeom>
        </p:spPr>
      </p:pic>
      <p:sp>
        <p:nvSpPr>
          <p:cNvPr id="3" name="TextBox 2">
            <a:extLst>
              <a:ext uri="{FF2B5EF4-FFF2-40B4-BE49-F238E27FC236}">
                <a16:creationId xmlns:a16="http://schemas.microsoft.com/office/drawing/2014/main" id="{BC55C62A-E27E-0A4E-8E14-0B32EAE42BDB}"/>
              </a:ext>
            </a:extLst>
          </p:cNvPr>
          <p:cNvSpPr txBox="1"/>
          <p:nvPr/>
        </p:nvSpPr>
        <p:spPr>
          <a:xfrm>
            <a:off x="4034118" y="1778561"/>
            <a:ext cx="3216536" cy="433965"/>
          </a:xfrm>
          <a:prstGeom prst="rect">
            <a:avLst/>
          </a:prstGeom>
          <a:noFill/>
        </p:spPr>
        <p:txBody>
          <a:bodyPr wrap="square" lIns="118872" tIns="91440" rIns="118872" bIns="91440" rtlCol="0" anchor="ctr" anchorCtr="0">
            <a:spAutoFit/>
          </a:bodyPr>
          <a:lstStyle/>
          <a:p>
            <a:pPr algn="l">
              <a:lnSpc>
                <a:spcPct val="90000"/>
              </a:lnSpc>
            </a:pPr>
            <a:r>
              <a:rPr lang="en-US" dirty="0"/>
              <a:t>.</a:t>
            </a:r>
            <a:r>
              <a:rPr lang="en-US" dirty="0" err="1"/>
              <a:t>travis.yml</a:t>
            </a:r>
            <a:endParaRPr lang="en-US" dirty="0"/>
          </a:p>
        </p:txBody>
      </p:sp>
    </p:spTree>
    <p:extLst>
      <p:ext uri="{BB962C8B-B14F-4D97-AF65-F5344CB8AC3E}">
        <p14:creationId xmlns:p14="http://schemas.microsoft.com/office/powerpoint/2010/main" val="771977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Continuous Integration Testing is to identify problems early</a:t>
            </a:r>
          </a:p>
          <a:p>
            <a:pPr lvl="1"/>
            <a:r>
              <a:rPr lang="en-US" sz="1800" dirty="0"/>
              <a:t>Catch things that would “break the build” or adversely impact other developers</a:t>
            </a:r>
          </a:p>
          <a:p>
            <a:pPr lvl="1"/>
            <a:r>
              <a:rPr lang="en-US" sz="1800" dirty="0"/>
              <a:t>Need to provide sufficient confidence, but run quickly – balance varies by project</a:t>
            </a:r>
          </a:p>
          <a:p>
            <a:pPr>
              <a:spcBef>
                <a:spcPts val="2400"/>
              </a:spcBef>
            </a:pPr>
            <a:r>
              <a:rPr lang="en-US" sz="2000" dirty="0"/>
              <a:t>CI testing should complement (not replace) more extensive automated “nightly” testing</a:t>
            </a:r>
          </a:p>
          <a:p>
            <a:pPr lvl="1"/>
            <a:r>
              <a:rPr lang="en-US" sz="1800" dirty="0"/>
              <a:t>Use scheduled testing for more and more detailed tests, more configurations and platforms, performance testing, etc.</a:t>
            </a:r>
          </a:p>
          <a:p>
            <a:pPr>
              <a:spcBef>
                <a:spcPts val="2400"/>
              </a:spcBef>
            </a:pPr>
            <a:r>
              <a:rPr lang="en-US" sz="2000" dirty="0"/>
              <a:t>Many options for where to execute CI tests</a:t>
            </a:r>
          </a:p>
          <a:p>
            <a:pPr lvl="1"/>
            <a:r>
              <a:rPr lang="en-US" sz="1800" dirty="0"/>
              <a:t>Free services are a good (easy) place to start</a:t>
            </a:r>
          </a:p>
          <a:p>
            <a:pPr lvl="1"/>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r>
              <a:rPr lang="en-US" sz="1800" dirty="0"/>
              <a:t>Focus initially on key software configurations and aspects of the code</a:t>
            </a:r>
          </a:p>
          <a:p>
            <a:pPr lvl="1"/>
            <a:r>
              <a:rPr lang="en-US" sz="1800" dirty="0"/>
              <a:t>Make sure your testing expands to cover new code</a:t>
            </a:r>
          </a:p>
        </p:txBody>
      </p:sp>
    </p:spTree>
    <p:extLst>
      <p:ext uri="{BB962C8B-B14F-4D97-AF65-F5344CB8AC3E}">
        <p14:creationId xmlns:p14="http://schemas.microsoft.com/office/powerpoint/2010/main" val="3784091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r>
              <a:rPr lang="en-US" dirty="0"/>
              <a:t>Complex-wide Federation</a:t>
            </a:r>
          </a:p>
          <a:p>
            <a:pPr lvl="1"/>
            <a:r>
              <a:rPr lang="en-US" dirty="0"/>
              <a:t>Many hurdles still to overcome</a:t>
            </a:r>
          </a:p>
          <a:p>
            <a:pPr lvl="1"/>
            <a:endParaRPr lang="en-US" dirty="0"/>
          </a:p>
          <a:p>
            <a:r>
              <a:rPr lang="en-US" dirty="0"/>
              <a:t>More about ECP CI at the Annual Meeting</a:t>
            </a:r>
          </a:p>
          <a:p>
            <a:pPr lvl="1"/>
            <a:r>
              <a:rPr lang="en-US" dirty="0">
                <a:solidFill>
                  <a:srgbClr val="FF0000"/>
                </a:solidFill>
              </a:rPr>
              <a:t>Benefitting From ECP CI</a:t>
            </a:r>
          </a:p>
          <a:p>
            <a:pPr lvl="2"/>
            <a:r>
              <a:rPr lang="en-US" dirty="0"/>
              <a:t>Wednesday 2:30-3:30 Eastern</a:t>
            </a:r>
          </a:p>
          <a:p>
            <a:pPr lvl="1"/>
            <a:r>
              <a:rPr lang="en-US" dirty="0">
                <a:solidFill>
                  <a:srgbClr val="FF0000"/>
                </a:solidFill>
              </a:rPr>
              <a:t>ECP CI Startup Tutorial</a:t>
            </a:r>
          </a:p>
          <a:p>
            <a:pPr lvl="2"/>
            <a:r>
              <a:rPr lang="en-US" dirty="0"/>
              <a:t>Friday 2:30-6 Eastern</a:t>
            </a:r>
          </a:p>
          <a:p>
            <a:r>
              <a:rPr lang="en-US" dirty="0"/>
              <a:t>Documentation and on-boarding help</a:t>
            </a:r>
          </a:p>
          <a:p>
            <a:pPr lvl="1"/>
            <a:r>
              <a:rPr lang="en-US" dirty="0">
                <a:hlinkClick r:id="rId3"/>
              </a:rPr>
              <a:t>https://ecp-ci.gitlab.io</a:t>
            </a:r>
            <a:endParaRPr lang="en-US" dirty="0"/>
          </a:p>
          <a:p>
            <a:pPr lvl="1"/>
            <a:endParaRPr lang="en-US" dirty="0"/>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37976" y="2868930"/>
          <a:ext cx="5607806" cy="3662680"/>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sz="1600" dirty="0"/>
                        <a:t>GitHub Actions</a:t>
                      </a:r>
                      <a:br>
                        <a:rPr lang="en-US" sz="1600" dirty="0"/>
                      </a:br>
                      <a:r>
                        <a:rPr lang="en-US" sz="1600" dirty="0"/>
                        <a:t>.</a:t>
                      </a:r>
                      <a:br>
                        <a:rPr lang="en-US" sz="1600" dirty="0"/>
                      </a:br>
                      <a:r>
                        <a:rPr lang="en-US" sz="1600" dirty="0"/>
                        <a:t>.</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r="21245"/>
          <a:stretch/>
        </p:blipFill>
        <p:spPr>
          <a:xfrm>
            <a:off x="6244236" y="1630496"/>
            <a:ext cx="5487389" cy="4504874"/>
          </a:xfrm>
          <a:prstGeom prst="rect">
            <a:avLst/>
          </a:prstGeom>
        </p:spPr>
      </p:pic>
      <p:sp>
        <p:nvSpPr>
          <p:cNvPr id="7" name="Left Brace 6">
            <a:extLst>
              <a:ext uri="{FF2B5EF4-FFF2-40B4-BE49-F238E27FC236}">
                <a16:creationId xmlns:a16="http://schemas.microsoft.com/office/drawing/2014/main" id="{4702A1A8-B22A-4501-B63A-95EC57F4F262}"/>
              </a:ext>
            </a:extLst>
          </p:cNvPr>
          <p:cNvSpPr/>
          <p:nvPr/>
        </p:nvSpPr>
        <p:spPr>
          <a:xfrm rot="10800000">
            <a:off x="8254837" y="5124756"/>
            <a:ext cx="289352" cy="5010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EBC2EBC9-9F38-478B-8F91-8ACBAD2509E2}"/>
              </a:ext>
            </a:extLst>
          </p:cNvPr>
          <p:cNvSpPr txBox="1"/>
          <p:nvPr/>
        </p:nvSpPr>
        <p:spPr>
          <a:xfrm>
            <a:off x="8544189" y="5171011"/>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0" name="Left Brace 9">
            <a:extLst>
              <a:ext uri="{FF2B5EF4-FFF2-40B4-BE49-F238E27FC236}">
                <a16:creationId xmlns:a16="http://schemas.microsoft.com/office/drawing/2014/main" id="{BE976A7E-F137-4162-B7DD-2D56C4ECEB97}"/>
              </a:ext>
            </a:extLst>
          </p:cNvPr>
          <p:cNvSpPr/>
          <p:nvPr/>
        </p:nvSpPr>
        <p:spPr>
          <a:xfrm rot="10800000">
            <a:off x="8254837" y="5759280"/>
            <a:ext cx="264488" cy="2403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F0690F6-ABD5-44F9-B720-60FDFD469961}"/>
              </a:ext>
            </a:extLst>
          </p:cNvPr>
          <p:cNvSpPr txBox="1"/>
          <p:nvPr/>
        </p:nvSpPr>
        <p:spPr>
          <a:xfrm>
            <a:off x="8519325" y="5658754"/>
            <a:ext cx="2574039"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 test </a:t>
            </a:r>
          </a:p>
        </p:txBody>
      </p:sp>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5944589" y="5658756"/>
            <a:ext cx="587829" cy="629014"/>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418D967-5A4E-4B62-8BDE-3AA95A29BE3F}"/>
              </a:ext>
            </a:extLst>
          </p:cNvPr>
          <p:cNvSpPr txBox="1"/>
          <p:nvPr/>
        </p:nvSpPr>
        <p:spPr>
          <a:xfrm>
            <a:off x="2869015" y="6092719"/>
            <a:ext cx="3176767" cy="683264"/>
          </a:xfrm>
          <a:prstGeom prst="rect">
            <a:avLst/>
          </a:prstGeom>
          <a:noFill/>
        </p:spPr>
        <p:txBody>
          <a:bodyPr wrap="square" lIns="118872" tIns="91440" rIns="118872" bIns="91440" rtlCol="0" anchor="ctr" anchorCtr="0">
            <a:spAutoFit/>
          </a:bodyPr>
          <a:lstStyle/>
          <a:p>
            <a:pPr algn="l">
              <a:lnSpc>
                <a:spcPct val="90000"/>
              </a:lnSpc>
            </a:pPr>
            <a:r>
              <a:rPr lang="en-US" dirty="0"/>
              <a:t>Keywords defined by service</a:t>
            </a:r>
            <a:br>
              <a:rPr lang="en-US" dirty="0"/>
            </a:br>
            <a:r>
              <a:rPr lang="en-US" dirty="0"/>
              <a:t>provider’s YAML docs</a:t>
            </a:r>
          </a:p>
        </p:txBody>
      </p:sp>
    </p:spTree>
    <p:extLst>
      <p:ext uri="{BB962C8B-B14F-4D97-AF65-F5344CB8AC3E}">
        <p14:creationId xmlns:p14="http://schemas.microsoft.com/office/powerpoint/2010/main" val="4256412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3"/>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4"/>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3"/>
              </a:rPr>
              <a:t>https://</a:t>
            </a:r>
            <a:r>
              <a:rPr lang="en-US" dirty="0" err="1">
                <a:hlinkClick r:id="rId3"/>
              </a:rPr>
              <a:t>docs.gitlab.com</a:t>
            </a:r>
            <a:r>
              <a:rPr lang="en-US" dirty="0">
                <a:hlinkClick r:id="rId3"/>
              </a:rPr>
              <a:t>/</a:t>
            </a:r>
            <a:r>
              <a:rPr lang="en-US" dirty="0" err="1">
                <a:hlinkClick r:id="rId3"/>
              </a:rPr>
              <a:t>ee</a:t>
            </a:r>
            <a:r>
              <a:rPr lang="en-US" dirty="0">
                <a:hlinkClick r:id="rId3"/>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merge, test, develop, merge, test, develop, merge, test…YES!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633454"/>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May live “next to” your development workflow</a:t>
            </a:r>
          </a:p>
          <a:p>
            <a:pPr lvl="1"/>
            <a:r>
              <a:rPr lang="en-US" dirty="0"/>
              <a:t>Potential issues: change attribution, timeliness of results, multiple branches of development</a:t>
            </a:r>
          </a:p>
          <a:p>
            <a:pPr>
              <a:spcBef>
                <a:spcPts val="2400"/>
              </a:spcBef>
            </a:pPr>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2"/>
            <a:r>
              <a:rPr lang="en-US" dirty="0"/>
              <a:t>Can also be run post merge</a:t>
            </a:r>
          </a:p>
          <a:p>
            <a:pPr lvl="1"/>
            <a:r>
              <a:rPr lang="en-US" dirty="0"/>
              <a:t>Lives “within” your development workflow</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70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CI testing is a balance of thoroughness and responsiveness</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 – CI can provide a false sense of security</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70000" lnSpcReduction="20000"/>
          </a:bodyPr>
          <a:lstStyle/>
          <a:p>
            <a:endParaRPr lang="en-US" dirty="0"/>
          </a:p>
          <a:p>
            <a:r>
              <a:rPr lang="en-US" dirty="0"/>
              <a:t>Defining failure for </a:t>
            </a:r>
            <a:r>
              <a:rPr lang="en-US" i="1" dirty="0"/>
              <a:t>many</a:t>
            </a:r>
            <a:r>
              <a:rPr lang="en-US" dirty="0"/>
              <a:t> configurations / inconsistent failures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Bamboo @ LLNL, Jenkins @ ANL, Travis+CDash @ NERSC, etc.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www.w3.org/XML/1998/namespace"/>
    <ds:schemaRef ds:uri="http://purl.org/dc/elements/1.1/"/>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3891</TotalTime>
  <Words>1876</Words>
  <Application>Microsoft Office PowerPoint</Application>
  <PresentationFormat>Custom</PresentationFormat>
  <Paragraphs>217</Paragraphs>
  <Slides>26</Slides>
  <Notes>9</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Arial Black</vt:lpstr>
      <vt:lpstr>Calibri</vt:lpstr>
      <vt:lpstr>Presentations (Wide Screen)</vt:lpstr>
      <vt:lpstr>Continuous Integration</vt:lpstr>
      <vt:lpstr>License, Citation and Acknowledgements</vt:lpstr>
      <vt:lpstr>What is Continuous Integration (CI)</vt:lpstr>
      <vt:lpstr>What is Continuous Integration (CI) Testing</vt:lpstr>
      <vt:lpstr>Automated Testing vs. Continuous Integration (CI) Testing</vt:lpstr>
      <vt:lpstr>Examples…</vt:lpstr>
      <vt:lpstr>What can make CI Difficult</vt:lpstr>
      <vt:lpstr>CI Resources (Where do jobs run?)</vt:lpstr>
      <vt:lpstr>Examples…</vt:lpstr>
      <vt:lpstr>Getting started with CI</vt:lpstr>
      <vt:lpstr>Getting started with CI: </vt:lpstr>
      <vt:lpstr>Getting started with Github Actions: </vt:lpstr>
      <vt:lpstr>github.com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Going Further with CI</vt:lpstr>
      <vt:lpstr>GitHub Actions - Release Automation</vt:lpstr>
      <vt:lpstr>Many Alternatives, e.g. gitlab, circle-ci, and Travis CI: </vt:lpstr>
      <vt:lpstr>Summary</vt:lpstr>
      <vt:lpstr>CI Testing is one part of the “Shift Left” movement in DevOps</vt:lpstr>
      <vt:lpstr>ECP CI Resources</vt:lpstr>
      <vt:lpstr>Getting started with CI: </vt:lpstr>
      <vt:lpstr>travis-ci.com</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217</cp:revision>
  <cp:lastPrinted>2017-11-02T18:35:01Z</cp:lastPrinted>
  <dcterms:created xsi:type="dcterms:W3CDTF">2018-11-06T17:28:56Z</dcterms:created>
  <dcterms:modified xsi:type="dcterms:W3CDTF">2021-09-02T00:51:24Z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